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EC67A5-3674-48AB-98A6-4AACF319AA0F}">
  <a:tblStyle styleId="{A0EC67A5-3674-48AB-98A6-4AACF319AA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fd1bba6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fd1bba6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60aa2e3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60aa2e3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60aa2e3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60aa2e3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060aa2e38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060aa2e38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89c19ce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89c19ce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60aa2e3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60aa2e3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60aa2e38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60aa2e38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60aa2e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60aa2e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60aa2e3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60aa2e3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60aa2e3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60aa2e3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d1bba6b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d1bba6b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89c19ce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89c19ce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60aa2e38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60aa2e38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d1bba6bd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d1bba6bd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d1bba6bd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d1bba6bd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2.jpg"/><Relationship Id="rId5" Type="http://schemas.openxmlformats.org/officeDocument/2006/relationships/image" Target="../media/image4.jpg"/><Relationship Id="rId6" Type="http://schemas.openxmlformats.org/officeDocument/2006/relationships/image" Target="../media/image14.png"/><Relationship Id="rId7"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qd3vv6gsy3r_PfsZZqzWMfUkJlwayqJc/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idx="1" type="subTitle"/>
          </p:nvPr>
        </p:nvSpPr>
        <p:spPr>
          <a:xfrm>
            <a:off x="2978225" y="798675"/>
            <a:ext cx="4947000" cy="789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2800">
                <a:latin typeface="Times New Roman"/>
                <a:ea typeface="Times New Roman"/>
                <a:cs typeface="Times New Roman"/>
                <a:sym typeface="Times New Roman"/>
              </a:rPr>
              <a:t> Drone Conversion Appliances (DCA)</a:t>
            </a:r>
            <a:endParaRPr sz="2900"/>
          </a:p>
        </p:txBody>
      </p:sp>
      <p:sp>
        <p:nvSpPr>
          <p:cNvPr id="135" name="Google Shape;135;p13"/>
          <p:cNvSpPr txBox="1"/>
          <p:nvPr/>
        </p:nvSpPr>
        <p:spPr>
          <a:xfrm>
            <a:off x="3716375" y="2013100"/>
            <a:ext cx="3470700" cy="1991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Date: 10 March 2023</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DCA Team</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Project Advisor: Dr. Yongcan Cao, ECE</a:t>
            </a:r>
            <a:endParaRPr sz="1500">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Team Sponsor: USL Lab, UTSA</a:t>
            </a:r>
            <a:endParaRPr sz="15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500">
                <a:solidFill>
                  <a:srgbClr val="FFFFFF"/>
                </a:solidFill>
                <a:latin typeface="Lato"/>
                <a:ea typeface="Lato"/>
                <a:cs typeface="Lato"/>
                <a:sym typeface="Lato"/>
              </a:rPr>
              <a:t>Team Members: </a:t>
            </a:r>
            <a:r>
              <a:rPr b="1" lang="en">
                <a:solidFill>
                  <a:srgbClr val="FFFFFF"/>
                </a:solidFill>
                <a:latin typeface="Times New Roman"/>
                <a:ea typeface="Times New Roman"/>
                <a:cs typeface="Times New Roman"/>
                <a:sym typeface="Times New Roman"/>
              </a:rPr>
              <a:t>Ehab Afsoonko, Conrad Obeng, Lexi McMinn, Mark James Jr., Matthew Moubray</a:t>
            </a:r>
            <a:endParaRPr b="1">
              <a:solidFill>
                <a:srgbClr val="FFFFFF"/>
              </a:solidFill>
              <a:latin typeface="Times New Roman"/>
              <a:ea typeface="Times New Roman"/>
              <a:cs typeface="Times New Roman"/>
              <a:sym typeface="Times New Roman"/>
            </a:endParaRPr>
          </a:p>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“Expanding the world of Modifiable Drone Transit.”</a:t>
            </a:r>
            <a:endParaRPr sz="15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23 Team Project Contribution Report</a:t>
            </a:r>
            <a:endParaRPr/>
          </a:p>
        </p:txBody>
      </p:sp>
      <p:pic>
        <p:nvPicPr>
          <p:cNvPr id="193" name="Google Shape;193;p22"/>
          <p:cNvPicPr preferRelativeResize="0"/>
          <p:nvPr/>
        </p:nvPicPr>
        <p:blipFill>
          <a:blip r:embed="rId3">
            <a:alphaModFix/>
          </a:blip>
          <a:stretch>
            <a:fillRect/>
          </a:stretch>
        </p:blipFill>
        <p:spPr>
          <a:xfrm>
            <a:off x="152400" y="1460250"/>
            <a:ext cx="8809815" cy="3530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 Breakdown Structure</a:t>
            </a:r>
            <a:endParaRPr/>
          </a:p>
        </p:txBody>
      </p:sp>
      <p:pic>
        <p:nvPicPr>
          <p:cNvPr id="199" name="Google Shape;199;p23"/>
          <p:cNvPicPr preferRelativeResize="0"/>
          <p:nvPr/>
        </p:nvPicPr>
        <p:blipFill>
          <a:blip r:embed="rId3">
            <a:alphaModFix/>
          </a:blip>
          <a:stretch>
            <a:fillRect/>
          </a:stretch>
        </p:blipFill>
        <p:spPr>
          <a:xfrm>
            <a:off x="152400" y="1460250"/>
            <a:ext cx="8839204" cy="12041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Ongoing and Upcoming Tasks</a:t>
            </a:r>
            <a:endParaRPr/>
          </a:p>
        </p:txBody>
      </p:sp>
      <p:sp>
        <p:nvSpPr>
          <p:cNvPr id="205" name="Google Shape;205;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Design and test </a:t>
            </a:r>
            <a:r>
              <a:rPr lang="en" sz="1800"/>
              <a:t>attaching</a:t>
            </a:r>
            <a:r>
              <a:rPr lang="en" sz="1800"/>
              <a:t> wings to the new base</a:t>
            </a:r>
            <a:endParaRPr sz="1800"/>
          </a:p>
          <a:p>
            <a:pPr indent="-342900" lvl="0" marL="457200" rtl="0" algn="l">
              <a:spcBef>
                <a:spcPts val="0"/>
              </a:spcBef>
              <a:spcAft>
                <a:spcPts val="0"/>
              </a:spcAft>
              <a:buSzPts val="1800"/>
              <a:buAutoNum type="arabicPeriod"/>
            </a:pPr>
            <a:r>
              <a:rPr lang="en" sz="1800"/>
              <a:t>3D print a connector that allows front </a:t>
            </a:r>
            <a:r>
              <a:rPr lang="en" sz="1800"/>
              <a:t>propellers</a:t>
            </a:r>
            <a:r>
              <a:rPr lang="en" sz="1800"/>
              <a:t> to tilt forward.</a:t>
            </a:r>
            <a:endParaRPr sz="1800"/>
          </a:p>
          <a:p>
            <a:pPr indent="-342900" lvl="0" marL="457200" rtl="0" algn="l">
              <a:spcBef>
                <a:spcPts val="0"/>
              </a:spcBef>
              <a:spcAft>
                <a:spcPts val="0"/>
              </a:spcAft>
              <a:buSzPts val="1800"/>
              <a:buAutoNum type="arabicPeriod"/>
            </a:pPr>
            <a:r>
              <a:rPr lang="en" sz="1800"/>
              <a:t>Verify the stability and structural integrity of new frame with wings </a:t>
            </a:r>
            <a:r>
              <a:rPr lang="en" sz="1800"/>
              <a:t>attached</a:t>
            </a:r>
            <a:r>
              <a:rPr lang="en" sz="1800"/>
              <a:t> during a hover test</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5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 Slide</a:t>
            </a:r>
            <a:endParaRPr/>
          </a:p>
        </p:txBody>
      </p:sp>
      <p:sp>
        <p:nvSpPr>
          <p:cNvPr id="211" name="Google Shape;211;p25"/>
          <p:cNvSpPr txBox="1"/>
          <p:nvPr>
            <p:ph idx="1" type="body"/>
          </p:nvPr>
        </p:nvSpPr>
        <p:spPr>
          <a:xfrm>
            <a:off x="1052550" y="5601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12" name="Google Shape;212;p25"/>
          <p:cNvGraphicFramePr/>
          <p:nvPr/>
        </p:nvGraphicFramePr>
        <p:xfrm>
          <a:off x="952500" y="969430"/>
          <a:ext cx="3000000" cy="3000000"/>
        </p:xfrm>
        <a:graphic>
          <a:graphicData uri="http://schemas.openxmlformats.org/drawingml/2006/table">
            <a:tbl>
              <a:tblPr>
                <a:noFill/>
                <a:tableStyleId>{A0EC67A5-3674-48AB-98A6-4AACF319AA0F}</a:tableStyleId>
              </a:tblPr>
              <a:tblGrid>
                <a:gridCol w="2413000"/>
                <a:gridCol w="2413000"/>
                <a:gridCol w="2413000"/>
              </a:tblGrid>
              <a:tr h="468425">
                <a:tc>
                  <a:txBody>
                    <a:bodyPr/>
                    <a:lstStyle/>
                    <a:p>
                      <a:pPr indent="0" lvl="0" marL="0" rtl="0" algn="l">
                        <a:spcBef>
                          <a:spcPts val="0"/>
                        </a:spcBef>
                        <a:spcAft>
                          <a:spcPts val="0"/>
                        </a:spcAft>
                        <a:buNone/>
                      </a:pPr>
                      <a:r>
                        <a:rPr lang="en">
                          <a:solidFill>
                            <a:schemeClr val="lt1"/>
                          </a:solidFill>
                        </a:rPr>
                        <a:t>Item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Cost</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Pixhawk 2.4.8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Flight Controller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$150</a:t>
                      </a:r>
                      <a:endParaRPr>
                        <a:solidFill>
                          <a:schemeClr val="lt1"/>
                        </a:solidFill>
                      </a:endParaRPr>
                    </a:p>
                  </a:txBody>
                  <a:tcPr marT="91425" marB="91425" marR="91425" marL="91425"/>
                </a:tc>
              </a:tr>
              <a:tr h="720675">
                <a:tc>
                  <a:txBody>
                    <a:bodyPr/>
                    <a:lstStyle/>
                    <a:p>
                      <a:pPr indent="0" lvl="0" marL="0" rtl="0" algn="l">
                        <a:spcBef>
                          <a:spcPts val="0"/>
                        </a:spcBef>
                        <a:spcAft>
                          <a:spcPts val="0"/>
                        </a:spcAft>
                        <a:buNone/>
                      </a:pPr>
                      <a:r>
                        <a:rPr lang="en">
                          <a:solidFill>
                            <a:schemeClr val="lt1"/>
                          </a:solidFill>
                        </a:rPr>
                        <a:t>iFlight Xing-E Pro 2207(4pcs)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VTOL Motor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~$66</a:t>
                      </a:r>
                      <a:endParaRPr>
                        <a:solidFill>
                          <a:schemeClr val="lt1"/>
                        </a:solidFill>
                      </a:endParaRPr>
                    </a:p>
                  </a:txBody>
                  <a:tcPr marT="91425" marB="91425" marR="91425" marL="91425"/>
                </a:tc>
              </a:tr>
              <a:tr h="720675">
                <a:tc>
                  <a:txBody>
                    <a:bodyPr/>
                    <a:lstStyle/>
                    <a:p>
                      <a:pPr indent="0" lvl="0" marL="0" rtl="0" algn="l">
                        <a:spcBef>
                          <a:spcPts val="0"/>
                        </a:spcBef>
                        <a:spcAft>
                          <a:spcPts val="0"/>
                        </a:spcAft>
                        <a:buNone/>
                      </a:pPr>
                      <a:r>
                        <a:rPr lang="en">
                          <a:solidFill>
                            <a:schemeClr val="lt1"/>
                          </a:solidFill>
                        </a:rPr>
                        <a:t>HAKRC 45A 2-6S BLHeli_S 4in1 ESC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Motor ESC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$46</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Turnigy Aerodrive SK3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Forward Propeller Motor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~$43.99</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10x10x1000mm Carbon Fiber Rod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Carbon rods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$40</a:t>
                      </a:r>
                      <a:endParaRPr>
                        <a:solidFill>
                          <a:schemeClr val="lt1"/>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5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 Slide Con’t</a:t>
            </a:r>
            <a:endParaRPr/>
          </a:p>
        </p:txBody>
      </p:sp>
      <p:sp>
        <p:nvSpPr>
          <p:cNvPr id="218" name="Google Shape;218;p26"/>
          <p:cNvSpPr txBox="1"/>
          <p:nvPr>
            <p:ph idx="1" type="body"/>
          </p:nvPr>
        </p:nvSpPr>
        <p:spPr>
          <a:xfrm>
            <a:off x="1052550" y="5601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219" name="Google Shape;219;p26"/>
          <p:cNvGraphicFramePr/>
          <p:nvPr/>
        </p:nvGraphicFramePr>
        <p:xfrm>
          <a:off x="952500" y="969430"/>
          <a:ext cx="3000000" cy="3000000"/>
        </p:xfrm>
        <a:graphic>
          <a:graphicData uri="http://schemas.openxmlformats.org/drawingml/2006/table">
            <a:tbl>
              <a:tblPr>
                <a:noFill/>
                <a:tableStyleId>{A0EC67A5-3674-48AB-98A6-4AACF319AA0F}</a:tableStyleId>
              </a:tblPr>
              <a:tblGrid>
                <a:gridCol w="2413000"/>
                <a:gridCol w="2413000"/>
                <a:gridCol w="2413000"/>
              </a:tblGrid>
              <a:tr h="468425">
                <a:tc>
                  <a:txBody>
                    <a:bodyPr/>
                    <a:lstStyle/>
                    <a:p>
                      <a:pPr indent="0" lvl="0" marL="0" rtl="0" algn="l">
                        <a:spcBef>
                          <a:spcPts val="0"/>
                        </a:spcBef>
                        <a:spcAft>
                          <a:spcPts val="0"/>
                        </a:spcAft>
                        <a:buNone/>
                      </a:pPr>
                      <a:r>
                        <a:rPr lang="en">
                          <a:solidFill>
                            <a:schemeClr val="lt1"/>
                          </a:solidFill>
                        </a:rPr>
                        <a:t>Item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Description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Cost</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Micro Metal Gear Digital Servo Motor x4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Servo Motors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a:t>
                      </a:r>
                      <a:endParaRPr>
                        <a:solidFill>
                          <a:schemeClr val="lt1"/>
                        </a:solidFill>
                      </a:endParaRPr>
                    </a:p>
                  </a:txBody>
                  <a:tcPr marT="91425" marB="91425" marR="91425" marL="91425"/>
                </a:tc>
              </a:tr>
              <a:tr h="439450">
                <a:tc>
                  <a:txBody>
                    <a:bodyPr/>
                    <a:lstStyle/>
                    <a:p>
                      <a:pPr indent="0" lvl="0" marL="0" rtl="0" algn="l">
                        <a:spcBef>
                          <a:spcPts val="0"/>
                        </a:spcBef>
                        <a:spcAft>
                          <a:spcPts val="0"/>
                        </a:spcAft>
                        <a:buNone/>
                      </a:pPr>
                      <a:r>
                        <a:rPr lang="en">
                          <a:solidFill>
                            <a:schemeClr val="lt1"/>
                          </a:solidFill>
                        </a:rPr>
                        <a:t>4S LiPo Battery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Drone Battery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~$70</a:t>
                      </a:r>
                      <a:endParaRPr>
                        <a:solidFill>
                          <a:schemeClr val="lt1"/>
                        </a:solidFill>
                      </a:endParaRPr>
                    </a:p>
                  </a:txBody>
                  <a:tcPr marT="91425" marB="91425" marR="91425" marL="91425"/>
                </a:tc>
              </a:tr>
              <a:tr h="439425">
                <a:tc>
                  <a:txBody>
                    <a:bodyPr/>
                    <a:lstStyle/>
                    <a:p>
                      <a:pPr indent="0" lvl="0" marL="0" rtl="0" algn="l">
                        <a:spcBef>
                          <a:spcPts val="0"/>
                        </a:spcBef>
                        <a:spcAft>
                          <a:spcPts val="0"/>
                        </a:spcAft>
                        <a:buNone/>
                      </a:pPr>
                      <a:r>
                        <a:rPr lang="en">
                          <a:solidFill>
                            <a:schemeClr val="lt1"/>
                          </a:solidFill>
                        </a:rPr>
                        <a:t>3x8mm Screws x2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Pivot Screws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3mm Bolts x4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Motor Bolts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3x45mm Bolts x4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Wing Mount Bolts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3x20mm Bolts x4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Tilt Mount Bolts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$6</a:t>
                      </a:r>
                      <a:endParaRPr>
                        <a:solidFill>
                          <a:schemeClr val="lt1"/>
                        </a:solidFill>
                      </a:endParaRPr>
                    </a:p>
                  </a:txBody>
                  <a:tcPr marT="91425" marB="91425" marR="91425" marL="91425"/>
                </a:tc>
              </a:tr>
              <a:tr h="468425">
                <a:tc>
                  <a:txBody>
                    <a:bodyPr/>
                    <a:lstStyle/>
                    <a:p>
                      <a:pPr indent="0" lvl="0" marL="0" rtl="0" algn="l">
                        <a:spcBef>
                          <a:spcPts val="0"/>
                        </a:spcBef>
                        <a:spcAft>
                          <a:spcPts val="0"/>
                        </a:spcAft>
                        <a:buNone/>
                      </a:pPr>
                      <a:r>
                        <a:rPr lang="en">
                          <a:solidFill>
                            <a:schemeClr val="lt1"/>
                          </a:solidFill>
                        </a:rPr>
                        <a:t>3mm Washers x8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Washers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a:t>
                      </a:r>
                      <a:endParaRPr>
                        <a:solidFill>
                          <a:schemeClr val="lt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Biographies Slide</a:t>
            </a:r>
            <a:endParaRPr/>
          </a:p>
        </p:txBody>
      </p:sp>
      <p:sp>
        <p:nvSpPr>
          <p:cNvPr id="225" name="Google Shape;225;p27"/>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Ehab Afsnooko - Firmware Engineer - C++, Python, Verilog, embedded systems</a:t>
            </a:r>
            <a:endParaRPr sz="1300">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Conrad Obeng - Engineering Manager - Python,Drone Engineering,Drone Firmware</a:t>
            </a:r>
            <a:endParaRPr sz="1300">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Lexi McMinn - Systems/Software Engineer - C++,Python,Verilog,VHDL</a:t>
            </a:r>
            <a:endParaRPr sz="1300">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Mark James Jr. - Software/Robotics Engineer- Python,C++,Java</a:t>
            </a:r>
            <a:endParaRPr sz="1300">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Matthew Moubray - Hardware Engineer - C++, Python, LabView, eCalc, Solidworks</a:t>
            </a:r>
            <a:br>
              <a:rPr lang="en" sz="1300">
                <a:solidFill>
                  <a:srgbClr val="FFFFFF"/>
                </a:solidFill>
                <a:latin typeface="Lato"/>
                <a:ea typeface="Lato"/>
                <a:cs typeface="Lato"/>
                <a:sym typeface="Lato"/>
              </a:rPr>
            </a:br>
            <a:endParaRPr sz="1300">
              <a:solidFill>
                <a:srgbClr val="FFFFFF"/>
              </a:solidFill>
              <a:latin typeface="Lato"/>
              <a:ea typeface="Lato"/>
              <a:cs typeface="Lato"/>
              <a:sym typeface="Lato"/>
            </a:endParaRPr>
          </a:p>
          <a:p>
            <a:pPr indent="0" lvl="0" marL="457200" rtl="0" algn="l">
              <a:lnSpc>
                <a:spcPct val="115000"/>
              </a:lnSpc>
              <a:spcBef>
                <a:spcPts val="1200"/>
              </a:spcBef>
              <a:spcAft>
                <a:spcPts val="1200"/>
              </a:spcAft>
              <a:buNone/>
            </a:pPr>
            <a:r>
              <a:t/>
            </a:r>
            <a:endParaRPr sz="1300">
              <a:solidFill>
                <a:srgbClr val="FFFFFF"/>
              </a:solidFill>
              <a:latin typeface="Lato"/>
              <a:ea typeface="Lato"/>
              <a:cs typeface="Lato"/>
              <a:sym typeface="Lato"/>
            </a:endParaRPr>
          </a:p>
        </p:txBody>
      </p:sp>
      <p:pic>
        <p:nvPicPr>
          <p:cNvPr id="226" name="Google Shape;226;p27"/>
          <p:cNvPicPr preferRelativeResize="0"/>
          <p:nvPr/>
        </p:nvPicPr>
        <p:blipFill>
          <a:blip r:embed="rId3">
            <a:alphaModFix/>
          </a:blip>
          <a:stretch>
            <a:fillRect/>
          </a:stretch>
        </p:blipFill>
        <p:spPr>
          <a:xfrm>
            <a:off x="4111187" y="3143050"/>
            <a:ext cx="921625" cy="1160200"/>
          </a:xfrm>
          <a:prstGeom prst="rect">
            <a:avLst/>
          </a:prstGeom>
          <a:noFill/>
          <a:ln>
            <a:noFill/>
          </a:ln>
        </p:spPr>
      </p:pic>
      <p:pic>
        <p:nvPicPr>
          <p:cNvPr id="227" name="Google Shape;227;p27"/>
          <p:cNvPicPr preferRelativeResize="0"/>
          <p:nvPr/>
        </p:nvPicPr>
        <p:blipFill>
          <a:blip r:embed="rId4">
            <a:alphaModFix/>
          </a:blip>
          <a:stretch>
            <a:fillRect/>
          </a:stretch>
        </p:blipFill>
        <p:spPr>
          <a:xfrm>
            <a:off x="2243525" y="3143050"/>
            <a:ext cx="921626" cy="1160200"/>
          </a:xfrm>
          <a:prstGeom prst="rect">
            <a:avLst/>
          </a:prstGeom>
          <a:noFill/>
          <a:ln>
            <a:noFill/>
          </a:ln>
        </p:spPr>
      </p:pic>
      <p:pic>
        <p:nvPicPr>
          <p:cNvPr id="228" name="Google Shape;228;p27"/>
          <p:cNvPicPr preferRelativeResize="0"/>
          <p:nvPr/>
        </p:nvPicPr>
        <p:blipFill>
          <a:blip r:embed="rId5">
            <a:alphaModFix/>
          </a:blip>
          <a:stretch>
            <a:fillRect/>
          </a:stretch>
        </p:blipFill>
        <p:spPr>
          <a:xfrm>
            <a:off x="375875" y="3143050"/>
            <a:ext cx="921625" cy="1160202"/>
          </a:xfrm>
          <a:prstGeom prst="rect">
            <a:avLst/>
          </a:prstGeom>
          <a:noFill/>
          <a:ln>
            <a:noFill/>
          </a:ln>
        </p:spPr>
      </p:pic>
      <p:pic>
        <p:nvPicPr>
          <p:cNvPr id="229" name="Google Shape;229;p27"/>
          <p:cNvPicPr preferRelativeResize="0"/>
          <p:nvPr/>
        </p:nvPicPr>
        <p:blipFill>
          <a:blip r:embed="rId6">
            <a:alphaModFix/>
          </a:blip>
          <a:stretch>
            <a:fillRect/>
          </a:stretch>
        </p:blipFill>
        <p:spPr>
          <a:xfrm>
            <a:off x="5978825" y="3143050"/>
            <a:ext cx="921624" cy="1160200"/>
          </a:xfrm>
          <a:prstGeom prst="rect">
            <a:avLst/>
          </a:prstGeom>
          <a:noFill/>
          <a:ln>
            <a:noFill/>
          </a:ln>
        </p:spPr>
      </p:pic>
      <p:pic>
        <p:nvPicPr>
          <p:cNvPr id="230" name="Google Shape;230;p27"/>
          <p:cNvPicPr preferRelativeResize="0"/>
          <p:nvPr/>
        </p:nvPicPr>
        <p:blipFill>
          <a:blip r:embed="rId7">
            <a:alphaModFix/>
          </a:blip>
          <a:stretch>
            <a:fillRect/>
          </a:stretch>
        </p:blipFill>
        <p:spPr>
          <a:xfrm>
            <a:off x="7846475" y="3192500"/>
            <a:ext cx="921625" cy="116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Questions?</a:t>
            </a:r>
            <a:endParaRPr sz="3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784825" y="1525875"/>
            <a:ext cx="38124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latin typeface="Times New Roman"/>
                <a:ea typeface="Times New Roman"/>
                <a:cs typeface="Times New Roman"/>
                <a:sym typeface="Times New Roman"/>
              </a:rPr>
              <a:t>Every UAV, drone, or RC plane on the market is a single modality kit and constrained to a single flight pattern. Our project aims to expand the number of vehicle transportation modalities for the ModiFly Quadcopter through the addition of a VTOL Fixed-Wing module. This will allow for user to take the mainframe from the Modifly Quadcopter and attach the VTOL Fixed-Wing module without the need to purchase and build a whole entire kit. The VTOL-Fixed WIng module features are: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Longer flight duration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Reduced battery consumption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Vertical-Takeoff and Landing capability</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Higher forward propulsion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Increase payload</a:t>
            </a:r>
            <a:endParaRPr sz="1200">
              <a:latin typeface="Times New Roman"/>
              <a:ea typeface="Times New Roman"/>
              <a:cs typeface="Times New Roman"/>
              <a:sym typeface="Times New Roman"/>
            </a:endParaRPr>
          </a:p>
        </p:txBody>
      </p:sp>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Background/Overview Slide</a:t>
            </a:r>
            <a:endParaRPr/>
          </a:p>
        </p:txBody>
      </p:sp>
      <p:pic>
        <p:nvPicPr>
          <p:cNvPr id="142" name="Google Shape;142;p14"/>
          <p:cNvPicPr preferRelativeResize="0"/>
          <p:nvPr/>
        </p:nvPicPr>
        <p:blipFill>
          <a:blip r:embed="rId3">
            <a:alphaModFix/>
          </a:blip>
          <a:stretch>
            <a:fillRect/>
          </a:stretch>
        </p:blipFill>
        <p:spPr>
          <a:xfrm>
            <a:off x="5194575" y="2607225"/>
            <a:ext cx="3348025" cy="1959950"/>
          </a:xfrm>
          <a:prstGeom prst="rect">
            <a:avLst/>
          </a:prstGeom>
          <a:noFill/>
          <a:ln>
            <a:noFill/>
          </a:ln>
        </p:spPr>
      </p:pic>
      <p:pic>
        <p:nvPicPr>
          <p:cNvPr id="143" name="Google Shape;143;p14"/>
          <p:cNvPicPr preferRelativeResize="0"/>
          <p:nvPr/>
        </p:nvPicPr>
        <p:blipFill>
          <a:blip r:embed="rId4">
            <a:alphaModFix/>
          </a:blip>
          <a:stretch>
            <a:fillRect/>
          </a:stretch>
        </p:blipFill>
        <p:spPr>
          <a:xfrm>
            <a:off x="5194575" y="1184425"/>
            <a:ext cx="3348026" cy="142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Tasks Completed</a:t>
            </a:r>
            <a:endParaRPr/>
          </a:p>
        </p:txBody>
      </p:sp>
      <p:sp>
        <p:nvSpPr>
          <p:cNvPr id="149" name="Google Shape;149;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Finalized design of new </a:t>
            </a:r>
            <a:r>
              <a:rPr lang="en"/>
              <a:t>quadcopter</a:t>
            </a:r>
            <a:r>
              <a:rPr lang="en"/>
              <a:t> base</a:t>
            </a:r>
            <a:endParaRPr/>
          </a:p>
          <a:p>
            <a:pPr indent="-311150" lvl="0" marL="457200" rtl="0" algn="l">
              <a:spcBef>
                <a:spcPts val="0"/>
              </a:spcBef>
              <a:spcAft>
                <a:spcPts val="0"/>
              </a:spcAft>
              <a:buSzPts val="1300"/>
              <a:buChar char="●"/>
            </a:pPr>
            <a:r>
              <a:rPr lang="en"/>
              <a:t>Completed first test flight in quadcopter mode</a:t>
            </a:r>
            <a:endParaRPr/>
          </a:p>
          <a:p>
            <a:pPr indent="-298450" lvl="1" marL="914400" rtl="0" algn="l">
              <a:spcBef>
                <a:spcPts val="0"/>
              </a:spcBef>
              <a:spcAft>
                <a:spcPts val="0"/>
              </a:spcAft>
              <a:buSzPts val="1100"/>
              <a:buChar char="○"/>
            </a:pPr>
            <a:r>
              <a:rPr lang="en"/>
              <a:t>Assembled ModiFly Frame</a:t>
            </a:r>
            <a:endParaRPr/>
          </a:p>
          <a:p>
            <a:pPr indent="-298450" lvl="1" marL="914400" rtl="0" algn="l">
              <a:spcBef>
                <a:spcPts val="0"/>
              </a:spcBef>
              <a:spcAft>
                <a:spcPts val="0"/>
              </a:spcAft>
              <a:buSzPts val="1100"/>
              <a:buChar char="○"/>
            </a:pPr>
            <a:r>
              <a:rPr lang="en"/>
              <a:t>Wired motor mount connectors</a:t>
            </a:r>
            <a:endParaRPr/>
          </a:p>
          <a:p>
            <a:pPr indent="-298450" lvl="1" marL="914400" rtl="0" algn="l">
              <a:spcBef>
                <a:spcPts val="0"/>
              </a:spcBef>
              <a:spcAft>
                <a:spcPts val="0"/>
              </a:spcAft>
              <a:buSzPts val="1100"/>
              <a:buChar char="○"/>
            </a:pPr>
            <a:r>
              <a:rPr lang="en"/>
              <a:t>Soldered 4:1 ESC</a:t>
            </a:r>
            <a:endParaRPr/>
          </a:p>
          <a:p>
            <a:pPr indent="-298450" lvl="1" marL="914400" rtl="0" algn="l">
              <a:spcBef>
                <a:spcPts val="0"/>
              </a:spcBef>
              <a:spcAft>
                <a:spcPts val="0"/>
              </a:spcAft>
              <a:buSzPts val="1100"/>
              <a:buChar char="○"/>
            </a:pPr>
            <a:r>
              <a:rPr lang="en"/>
              <a:t>Flashed Pixhawk</a:t>
            </a:r>
            <a:endParaRPr/>
          </a:p>
          <a:p>
            <a:pPr indent="-298450" lvl="1" marL="914400" rtl="0" algn="l">
              <a:spcBef>
                <a:spcPts val="0"/>
              </a:spcBef>
              <a:spcAft>
                <a:spcPts val="0"/>
              </a:spcAft>
              <a:buSzPts val="1100"/>
              <a:buChar char="○"/>
            </a:pPr>
            <a:r>
              <a:rPr lang="en"/>
              <a:t>Changed </a:t>
            </a:r>
            <a:r>
              <a:rPr lang="en"/>
              <a:t>Ardupilot</a:t>
            </a:r>
            <a:r>
              <a:rPr lang="en"/>
              <a:t> parameters</a:t>
            </a:r>
            <a:endParaRPr/>
          </a:p>
          <a:p>
            <a:pPr indent="-298450" lvl="2" marL="1371600" rtl="0" algn="l">
              <a:spcBef>
                <a:spcPts val="0"/>
              </a:spcBef>
              <a:spcAft>
                <a:spcPts val="0"/>
              </a:spcAft>
              <a:buSzPts val="1100"/>
              <a:buChar char="■"/>
            </a:pPr>
            <a:r>
              <a:rPr lang="en"/>
              <a:t>H-bridge drone frame</a:t>
            </a:r>
            <a:endParaRPr/>
          </a:p>
          <a:p>
            <a:pPr indent="-298450" lvl="2" marL="1371600" rtl="0" algn="l">
              <a:spcBef>
                <a:spcPts val="0"/>
              </a:spcBef>
              <a:spcAft>
                <a:spcPts val="0"/>
              </a:spcAft>
              <a:buSzPts val="1100"/>
              <a:buChar char="■"/>
            </a:pPr>
            <a:r>
              <a:rPr lang="en"/>
              <a:t>Pixhawk orientation/GPS</a:t>
            </a:r>
            <a:endParaRPr/>
          </a:p>
          <a:p>
            <a:pPr indent="-298450" lvl="2" marL="1371600" rtl="0" algn="l">
              <a:spcBef>
                <a:spcPts val="0"/>
              </a:spcBef>
              <a:spcAft>
                <a:spcPts val="0"/>
              </a:spcAft>
              <a:buSzPts val="1100"/>
              <a:buChar char="■"/>
            </a:pPr>
            <a:r>
              <a:rPr lang="en"/>
              <a:t>Virtual Motor PID Position</a:t>
            </a:r>
            <a:endParaRPr/>
          </a:p>
          <a:p>
            <a:pPr indent="-298450" lvl="2" marL="1371600" rtl="0" algn="l">
              <a:spcBef>
                <a:spcPts val="0"/>
              </a:spcBef>
              <a:spcAft>
                <a:spcPts val="0"/>
              </a:spcAft>
              <a:buSzPts val="1100"/>
              <a:buChar char="■"/>
            </a:pPr>
            <a:r>
              <a:rPr lang="en"/>
              <a:t>ESC Protocol</a:t>
            </a:r>
            <a:endParaRPr/>
          </a:p>
          <a:p>
            <a:pPr indent="-298450" lvl="1" marL="914400" rtl="0" algn="l">
              <a:spcBef>
                <a:spcPts val="0"/>
              </a:spcBef>
              <a:spcAft>
                <a:spcPts val="0"/>
              </a:spcAft>
              <a:buSzPts val="1100"/>
              <a:buChar char="○"/>
            </a:pPr>
            <a:r>
              <a:rPr lang="en"/>
              <a:t>Assembled VTOL wingframes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Problem or Obstacles Slide</a:t>
            </a:r>
            <a:endParaRPr/>
          </a:p>
        </p:txBody>
      </p:sp>
      <p:sp>
        <p:nvSpPr>
          <p:cNvPr id="155" name="Google Shape;15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How to </a:t>
            </a:r>
            <a:r>
              <a:rPr lang="en"/>
              <a:t>attach</a:t>
            </a:r>
            <a:r>
              <a:rPr lang="en"/>
              <a:t> wings securely to quadcopter base?</a:t>
            </a:r>
            <a:endParaRPr/>
          </a:p>
          <a:p>
            <a:pPr indent="-311150" lvl="0" marL="457200" rtl="0" algn="l">
              <a:spcBef>
                <a:spcPts val="0"/>
              </a:spcBef>
              <a:spcAft>
                <a:spcPts val="0"/>
              </a:spcAft>
              <a:buSzPts val="1300"/>
              <a:buChar char="-"/>
            </a:pPr>
            <a:r>
              <a:rPr lang="en"/>
              <a:t>How </a:t>
            </a:r>
            <a:r>
              <a:rPr lang="en"/>
              <a:t>to make the </a:t>
            </a:r>
            <a:r>
              <a:rPr lang="en"/>
              <a:t>front propellers tilt forward without catastrophic </a:t>
            </a:r>
            <a:r>
              <a:rPr lang="en"/>
              <a:t>failure</a:t>
            </a:r>
            <a:r>
              <a:rPr lang="en"/>
              <a:t> </a:t>
            </a:r>
            <a:r>
              <a:rPr lang="en"/>
              <a:t>during</a:t>
            </a:r>
            <a:r>
              <a:rPr lang="en"/>
              <a:t> transition from VTOL mode to forward-flight mode?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of Final Product</a:t>
            </a:r>
            <a:endParaRPr/>
          </a:p>
        </p:txBody>
      </p:sp>
      <p:pic>
        <p:nvPicPr>
          <p:cNvPr id="161" name="Google Shape;161;p17"/>
          <p:cNvPicPr preferRelativeResize="0"/>
          <p:nvPr/>
        </p:nvPicPr>
        <p:blipFill>
          <a:blip r:embed="rId3">
            <a:alphaModFix/>
          </a:blip>
          <a:stretch>
            <a:fillRect/>
          </a:stretch>
        </p:blipFill>
        <p:spPr>
          <a:xfrm>
            <a:off x="6350449" y="1698400"/>
            <a:ext cx="2362575" cy="3150126"/>
          </a:xfrm>
          <a:prstGeom prst="rect">
            <a:avLst/>
          </a:prstGeom>
          <a:noFill/>
          <a:ln>
            <a:noFill/>
          </a:ln>
        </p:spPr>
      </p:pic>
      <p:sp>
        <p:nvSpPr>
          <p:cNvPr id="162" name="Google Shape;162;p17"/>
          <p:cNvSpPr txBox="1"/>
          <p:nvPr/>
        </p:nvSpPr>
        <p:spPr>
          <a:xfrm>
            <a:off x="840275" y="1914800"/>
            <a:ext cx="4827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is what the final design will roughly look like. The base is currently configured for quadcopter mode, but the propellers will have larger blades and will be located near the end of the beams. They are </a:t>
            </a:r>
            <a:r>
              <a:rPr lang="en">
                <a:solidFill>
                  <a:schemeClr val="lt1"/>
                </a:solidFill>
                <a:latin typeface="Lato"/>
                <a:ea typeface="Lato"/>
                <a:cs typeface="Lato"/>
                <a:sym typeface="Lato"/>
              </a:rPr>
              <a:t>attached</a:t>
            </a:r>
            <a:r>
              <a:rPr lang="en">
                <a:solidFill>
                  <a:schemeClr val="lt1"/>
                </a:solidFill>
                <a:latin typeface="Lato"/>
                <a:ea typeface="Lato"/>
                <a:cs typeface="Lato"/>
                <a:sym typeface="Lato"/>
              </a:rPr>
              <a:t> to a piece of carbon fiber that is inside of the wings themselves. New connections will be fixed to these beams to ensure the “plug and play” </a:t>
            </a:r>
            <a:r>
              <a:rPr lang="en">
                <a:solidFill>
                  <a:schemeClr val="lt1"/>
                </a:solidFill>
                <a:latin typeface="Lato"/>
                <a:ea typeface="Lato"/>
                <a:cs typeface="Lato"/>
                <a:sym typeface="Lato"/>
              </a:rPr>
              <a:t>compatibility</a:t>
            </a:r>
            <a:r>
              <a:rPr lang="en">
                <a:solidFill>
                  <a:schemeClr val="lt1"/>
                </a:solidFill>
                <a:latin typeface="Lato"/>
                <a:ea typeface="Lato"/>
                <a:cs typeface="Lato"/>
                <a:sym typeface="Lato"/>
              </a:rPr>
              <a:t> with the Modi-fly Ecosystem.</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Drone Flight Test</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18" title="IMG_1366.MOV">
            <a:hlinkClick r:id="rId3"/>
          </p:cNvPr>
          <p:cNvPicPr preferRelativeResize="0"/>
          <p:nvPr/>
        </p:nvPicPr>
        <p:blipFill>
          <a:blip r:embed="rId4">
            <a:alphaModFix/>
          </a:blip>
          <a:stretch>
            <a:fillRect/>
          </a:stretch>
        </p:blipFill>
        <p:spPr>
          <a:xfrm>
            <a:off x="2286000" y="14493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70100" y="249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20 </a:t>
            </a:r>
            <a:r>
              <a:rPr lang="en"/>
              <a:t>Team Project Contribution Report</a:t>
            </a:r>
            <a:endParaRPr/>
          </a:p>
        </p:txBody>
      </p:sp>
      <p:pic>
        <p:nvPicPr>
          <p:cNvPr id="175" name="Google Shape;175;p19"/>
          <p:cNvPicPr preferRelativeResize="0"/>
          <p:nvPr/>
        </p:nvPicPr>
        <p:blipFill>
          <a:blip r:embed="rId3">
            <a:alphaModFix/>
          </a:blip>
          <a:stretch>
            <a:fillRect/>
          </a:stretch>
        </p:blipFill>
        <p:spPr>
          <a:xfrm>
            <a:off x="152400" y="1316425"/>
            <a:ext cx="8839201" cy="33612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21 Team Project Contribution Report</a:t>
            </a:r>
            <a:endParaRPr/>
          </a:p>
        </p:txBody>
      </p:sp>
      <p:pic>
        <p:nvPicPr>
          <p:cNvPr id="181" name="Google Shape;181;p20"/>
          <p:cNvPicPr preferRelativeResize="0"/>
          <p:nvPr/>
        </p:nvPicPr>
        <p:blipFill>
          <a:blip r:embed="rId3">
            <a:alphaModFix/>
          </a:blip>
          <a:stretch>
            <a:fillRect/>
          </a:stretch>
        </p:blipFill>
        <p:spPr>
          <a:xfrm>
            <a:off x="152400" y="1460250"/>
            <a:ext cx="8839199" cy="350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22 Team Project Contribution Report</a:t>
            </a:r>
            <a:endParaRPr/>
          </a:p>
        </p:txBody>
      </p:sp>
      <p:pic>
        <p:nvPicPr>
          <p:cNvPr id="187" name="Google Shape;187;p21"/>
          <p:cNvPicPr preferRelativeResize="0"/>
          <p:nvPr/>
        </p:nvPicPr>
        <p:blipFill>
          <a:blip r:embed="rId3">
            <a:alphaModFix/>
          </a:blip>
          <a:stretch>
            <a:fillRect/>
          </a:stretch>
        </p:blipFill>
        <p:spPr>
          <a:xfrm>
            <a:off x="152400" y="1460250"/>
            <a:ext cx="8839201" cy="34981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